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9" r:id="rId4"/>
    <p:sldId id="265" r:id="rId5"/>
    <p:sldId id="260" r:id="rId6"/>
    <p:sldId id="261" r:id="rId7"/>
    <p:sldId id="262" r:id="rId8"/>
    <p:sldId id="268" r:id="rId9"/>
    <p:sldId id="263" r:id="rId10"/>
    <p:sldId id="267" r:id="rId11"/>
    <p:sldId id="266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BE75A-5D19-46B1-9418-5BC1BF89C8AE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EDD15-23CD-49C2-AD47-911739769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253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:wipe/>
      </p:transition>
    </mc:Choice>
    <mc:Fallback>
      <p:transition spd="slow" advClick="0" advTm="30000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BE75A-5D19-46B1-9418-5BC1BF89C8AE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EDD15-23CD-49C2-AD47-911739769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4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:wipe/>
      </p:transition>
    </mc:Choice>
    <mc:Fallback>
      <p:transition spd="slow" advClick="0" advTm="30000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0CCBE75A-5D19-46B1-9418-5BC1BF89C8AE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86AEDD15-23CD-49C2-AD47-911739769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95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:wipe/>
      </p:transition>
    </mc:Choice>
    <mc:Fallback>
      <p:transition spd="slow" advClick="0" advTm="30000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BE75A-5D19-46B1-9418-5BC1BF89C8AE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EDD15-23CD-49C2-AD47-911739769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55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:wipe/>
      </p:transition>
    </mc:Choice>
    <mc:Fallback>
      <p:transition spd="slow" advClick="0" advTm="30000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CBE75A-5D19-46B1-9418-5BC1BF89C8AE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AEDD15-23CD-49C2-AD47-911739769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4551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:wipe/>
      </p:transition>
    </mc:Choice>
    <mc:Fallback>
      <p:transition spd="slow" advClick="0" advTm="30000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BE75A-5D19-46B1-9418-5BC1BF89C8AE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EDD15-23CD-49C2-AD47-911739769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78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:wipe/>
      </p:transition>
    </mc:Choice>
    <mc:Fallback>
      <p:transition spd="slow" advClick="0" advTm="30000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BE75A-5D19-46B1-9418-5BC1BF89C8AE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EDD15-23CD-49C2-AD47-911739769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708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:wipe/>
      </p:transition>
    </mc:Choice>
    <mc:Fallback>
      <p:transition spd="slow" advClick="0" advTm="30000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BE75A-5D19-46B1-9418-5BC1BF89C8AE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EDD15-23CD-49C2-AD47-911739769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39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:wipe/>
      </p:transition>
    </mc:Choice>
    <mc:Fallback>
      <p:transition spd="slow" advClick="0" advTm="30000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BE75A-5D19-46B1-9418-5BC1BF89C8AE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EDD15-23CD-49C2-AD47-911739769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13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:wipe/>
      </p:transition>
    </mc:Choice>
    <mc:Fallback>
      <p:transition spd="slow" advClick="0" advTm="30000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BE75A-5D19-46B1-9418-5BC1BF89C8AE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EDD15-23CD-49C2-AD47-911739769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63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:wipe/>
      </p:transition>
    </mc:Choice>
    <mc:Fallback>
      <p:transition spd="slow" advClick="0" advTm="30000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BE75A-5D19-46B1-9418-5BC1BF89C8AE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EDD15-23CD-49C2-AD47-911739769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09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:wipe/>
      </p:transition>
    </mc:Choice>
    <mc:Fallback>
      <p:transition spd="slow" advClick="0" advTm="30000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0CCBE75A-5D19-46B1-9418-5BC1BF89C8AE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86AEDD15-23CD-49C2-AD47-911739769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7592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:wipe/>
      </p:transition>
    </mc:Choice>
    <mc:Fallback>
      <p:transition spd="slow" advClick="0" advTm="30000">
        <p:wip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I Information</a:t>
            </a:r>
            <a:br>
              <a:rPr lang="en-US" dirty="0" smtClean="0"/>
            </a:br>
            <a:r>
              <a:rPr lang="en-US" sz="2000" dirty="0" smtClean="0"/>
              <a:t>Lake Preston School District 38-3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058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wipe/>
      </p:transition>
    </mc:Choice>
    <mc:Fallback>
      <p:transition spd="slow" advClick="0" advTm="5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Teachers and Administration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Provide high-quality curriculum and instruction in a supportive and effective learning environment that enables the participating children to meet the State’s student academic achievement standards </a:t>
            </a:r>
            <a:endParaRPr lang="en-US" dirty="0"/>
          </a:p>
          <a:p>
            <a:pPr lvl="0"/>
            <a:r>
              <a:rPr lang="en-US" b="1" dirty="0"/>
              <a:t>Hold parent-teacher conferences bi-annually (fall and spring) during which this compact will be discussed as it relates to the individual child’s achievement. </a:t>
            </a:r>
            <a:r>
              <a:rPr lang="en-US" dirty="0"/>
              <a:t> </a:t>
            </a:r>
          </a:p>
          <a:p>
            <a:pPr lvl="0"/>
            <a:r>
              <a:rPr lang="en-US" b="1" dirty="0"/>
              <a:t>Provide parents with frequent reports on their children’s progress.</a:t>
            </a:r>
            <a:r>
              <a:rPr lang="en-US" dirty="0"/>
              <a:t>  </a:t>
            </a:r>
          </a:p>
          <a:p>
            <a:r>
              <a:rPr lang="en-US" b="1" dirty="0" smtClean="0"/>
              <a:t>Provide parents </a:t>
            </a:r>
            <a:r>
              <a:rPr lang="en-US" b="1" dirty="0"/>
              <a:t>reasonable access to staff.</a:t>
            </a:r>
            <a:r>
              <a:rPr lang="en-US" dirty="0"/>
              <a:t> </a:t>
            </a:r>
            <a:endParaRPr lang="en-US" b="1" dirty="0" smtClean="0"/>
          </a:p>
          <a:p>
            <a:r>
              <a:rPr lang="en-US" b="1" dirty="0"/>
              <a:t>Provide parents opportunities to volunteer and participate in their child’s class, and to observe classroom </a:t>
            </a:r>
            <a:r>
              <a:rPr lang="en-US" b="1" dirty="0" smtClean="0"/>
              <a:t>activities</a:t>
            </a:r>
            <a:r>
              <a:rPr lang="en-US" dirty="0"/>
              <a:t>.</a:t>
            </a:r>
            <a:r>
              <a:rPr lang="en-US" b="1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340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:wipe/>
      </p:transition>
    </mc:Choice>
    <mc:Fallback>
      <p:transition spd="slow" advClick="0" advTm="30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I Documents – School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Local Education Agency Plan</a:t>
            </a:r>
          </a:p>
          <a:p>
            <a:r>
              <a:rPr lang="en-US" dirty="0" smtClean="0"/>
              <a:t>School-Wide Plan</a:t>
            </a:r>
          </a:p>
          <a:p>
            <a:r>
              <a:rPr lang="en-US" dirty="0" smtClean="0"/>
              <a:t>Parent Involvement Plans</a:t>
            </a:r>
          </a:p>
          <a:p>
            <a:pPr lvl="1"/>
            <a:r>
              <a:rPr lang="en-US" dirty="0" smtClean="0"/>
              <a:t>Elementary</a:t>
            </a:r>
          </a:p>
          <a:p>
            <a:pPr lvl="1"/>
            <a:r>
              <a:rPr lang="en-US" dirty="0" smtClean="0"/>
              <a:t>Junior High &amp; High School</a:t>
            </a:r>
          </a:p>
          <a:p>
            <a:r>
              <a:rPr lang="en-US" dirty="0" smtClean="0"/>
              <a:t>Early Release &amp; In-Service Plan</a:t>
            </a:r>
          </a:p>
          <a:p>
            <a:r>
              <a:rPr lang="en-US" dirty="0" smtClean="0"/>
              <a:t>Transition and Coordination Plan</a:t>
            </a:r>
          </a:p>
          <a:p>
            <a:r>
              <a:rPr lang="en-US" dirty="0" smtClean="0"/>
              <a:t>Parents Right to Know</a:t>
            </a:r>
          </a:p>
          <a:p>
            <a:r>
              <a:rPr lang="en-US" dirty="0" smtClean="0"/>
              <a:t>Rights to Homeless Plan</a:t>
            </a:r>
          </a:p>
          <a:p>
            <a:r>
              <a:rPr lang="en-US" dirty="0" smtClean="0"/>
              <a:t>School/Parent/Student Compact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All documents are available for hard copy in the Lake Preston Elementary office.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If needed, the Lake Preston School can change the language within each document if needed.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565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:wipe/>
      </p:transition>
    </mc:Choice>
    <mc:Fallback>
      <p:transition spd="slow" advClick="0" advTm="30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3" y="2011680"/>
            <a:ext cx="9781655" cy="420624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Lake Preston School</a:t>
            </a:r>
          </a:p>
          <a:p>
            <a:pPr algn="ctr"/>
            <a:r>
              <a:rPr lang="en-US" sz="3600" dirty="0" smtClean="0"/>
              <a:t>300 1</a:t>
            </a:r>
            <a:r>
              <a:rPr lang="en-US" sz="3600" baseline="30000" dirty="0" smtClean="0"/>
              <a:t>st</a:t>
            </a:r>
            <a:r>
              <a:rPr lang="en-US" sz="3600" dirty="0" smtClean="0"/>
              <a:t> St. NE</a:t>
            </a:r>
          </a:p>
          <a:p>
            <a:pPr algn="ctr"/>
            <a:r>
              <a:rPr lang="en-US" sz="3600" dirty="0" smtClean="0"/>
              <a:t>Lake Preston, SD 57249</a:t>
            </a:r>
          </a:p>
          <a:p>
            <a:pPr marL="0" indent="0" algn="ctr">
              <a:buNone/>
            </a:pPr>
            <a:r>
              <a:rPr lang="en-US" sz="3600" dirty="0" smtClean="0"/>
              <a:t>(605) 847-4464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If you have any questions or concerns, please contact the school.</a:t>
            </a:r>
          </a:p>
        </p:txBody>
      </p:sp>
    </p:spTree>
    <p:extLst>
      <p:ext uri="{BB962C8B-B14F-4D97-AF65-F5344CB8AC3E}">
        <p14:creationId xmlns:p14="http://schemas.microsoft.com/office/powerpoint/2010/main" val="827833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:wipe/>
      </p:transition>
    </mc:Choice>
    <mc:Fallback>
      <p:transition spd="slow" advClick="0" advTm="30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1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Each year, Title I programs are required to host a meeting for parents to explain what the Title I program is and how parents can become involved in the Title I </a:t>
            </a:r>
            <a:r>
              <a:rPr lang="en-US" dirty="0" smtClean="0"/>
              <a:t>program, instead of a meeting – our district wanted to make a video to post on the website. </a:t>
            </a:r>
            <a:r>
              <a:rPr lang="en-US" dirty="0" smtClean="0"/>
              <a:t>The idea was to provide a better way for parents to understand our Title program at the Lake Preston School.</a:t>
            </a:r>
            <a:endParaRPr lang="en-US" dirty="0" smtClean="0"/>
          </a:p>
          <a:p>
            <a:r>
              <a:rPr lang="en-US" dirty="0" smtClean="0"/>
              <a:t>The purpose of Title I is to ensure that ALL children have a fair, equal, and significant opportunity to obtain a high-quality education and reach, at a minimum, proficiency on challenging </a:t>
            </a:r>
            <a:r>
              <a:rPr lang="en-US" dirty="0" smtClean="0"/>
              <a:t>state </a:t>
            </a:r>
            <a:r>
              <a:rPr lang="en-US" dirty="0" smtClean="0"/>
              <a:t>academic achievement standards and state academic assessments.</a:t>
            </a:r>
          </a:p>
          <a:p>
            <a:r>
              <a:rPr lang="en-US" dirty="0" smtClean="0"/>
              <a:t>Lake Preston is a schoolwide Title I </a:t>
            </a:r>
            <a:r>
              <a:rPr lang="en-US" dirty="0" smtClean="0"/>
              <a:t>program in PreK-6</a:t>
            </a:r>
            <a:r>
              <a:rPr lang="en-US" baseline="30000" dirty="0" smtClean="0"/>
              <a:t>th</a:t>
            </a:r>
            <a:r>
              <a:rPr lang="en-US" dirty="0" smtClean="0"/>
              <a:t> grades.</a:t>
            </a:r>
            <a:endParaRPr lang="en-US" dirty="0" smtClean="0"/>
          </a:p>
          <a:p>
            <a:r>
              <a:rPr lang="en-US" dirty="0" smtClean="0"/>
              <a:t>Dana Felderman is the Title I Coordinator and Marla Bertsch is the Title I </a:t>
            </a:r>
            <a:r>
              <a:rPr lang="en-US" dirty="0" smtClean="0"/>
              <a:t>Coach </a:t>
            </a:r>
            <a:r>
              <a:rPr lang="en-US" dirty="0" smtClean="0"/>
              <a:t>within our building.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574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:wipe/>
      </p:transition>
    </mc:Choice>
    <mc:Fallback>
      <p:transition spd="slow" advClick="0" advTm="30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School-wide programs, like Lake Preston School, </a:t>
            </a:r>
            <a:r>
              <a:rPr lang="en-US" sz="3200" dirty="0"/>
              <a:t>are an option for Title I buildings </a:t>
            </a:r>
            <a:r>
              <a:rPr lang="en-US" sz="3200" dirty="0" smtClean="0"/>
              <a:t>with </a:t>
            </a:r>
            <a:r>
              <a:rPr lang="en-US" sz="3200" dirty="0"/>
              <a:t>40% or more poverty. </a:t>
            </a:r>
          </a:p>
          <a:p>
            <a:r>
              <a:rPr lang="en-US" sz="3200" dirty="0"/>
              <a:t>Flexibility is extended to SW </a:t>
            </a:r>
            <a:r>
              <a:rPr lang="en-US" sz="3200" dirty="0" smtClean="0"/>
              <a:t>programs </a:t>
            </a:r>
            <a:r>
              <a:rPr lang="en-US" sz="3200" dirty="0"/>
              <a:t>as they can combine some, but not all </a:t>
            </a:r>
            <a:r>
              <a:rPr lang="en-US" sz="3200" dirty="0" smtClean="0"/>
              <a:t>programs</a:t>
            </a:r>
            <a:r>
              <a:rPr lang="en-US" sz="3200" dirty="0"/>
              <a:t>. </a:t>
            </a:r>
            <a:r>
              <a:rPr lang="en-US" sz="3200" dirty="0" smtClean="0"/>
              <a:t>Any </a:t>
            </a:r>
            <a:r>
              <a:rPr lang="en-US" sz="3200" dirty="0"/>
              <a:t>student needing services (no rank order, </a:t>
            </a:r>
            <a:r>
              <a:rPr lang="en-US" sz="3200" dirty="0" smtClean="0"/>
              <a:t>more </a:t>
            </a:r>
            <a:r>
              <a:rPr lang="en-US" sz="3200" dirty="0"/>
              <a:t>fluid </a:t>
            </a:r>
            <a:r>
              <a:rPr lang="en-US" sz="3200" dirty="0" smtClean="0"/>
              <a:t>groupings) may </a:t>
            </a:r>
            <a:r>
              <a:rPr lang="en-US" sz="3200" dirty="0"/>
              <a:t>receive intervention </a:t>
            </a:r>
            <a:r>
              <a:rPr lang="en-US" sz="3200" dirty="0" smtClean="0"/>
              <a:t>assistance</a:t>
            </a:r>
            <a:r>
              <a:rPr lang="en-US" sz="3200" dirty="0"/>
              <a:t>.</a:t>
            </a:r>
            <a:r>
              <a:rPr lang="en-US" sz="3200" dirty="0" smtClean="0"/>
              <a:t> </a:t>
            </a:r>
            <a:r>
              <a:rPr lang="en-US" sz="3200" dirty="0"/>
              <a:t>All teachers are responsible for all students in </a:t>
            </a:r>
            <a:r>
              <a:rPr lang="en-US" sz="3200" dirty="0" smtClean="0"/>
              <a:t>a school-wide </a:t>
            </a:r>
            <a:r>
              <a:rPr lang="en-US" sz="3200" dirty="0"/>
              <a:t>program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30721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:wipe/>
      </p:transition>
    </mc:Choice>
    <mc:Fallback>
      <p:transition spd="slow" advClick="0" advTm="30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Title I teacher will go into classroom for Title help and </a:t>
            </a:r>
            <a:r>
              <a:rPr lang="en-US" sz="2400" dirty="0" smtClean="0"/>
              <a:t>assessments. All classrooms are equipped with centers tables </a:t>
            </a:r>
            <a:r>
              <a:rPr lang="en-US" sz="2400" dirty="0" smtClean="0"/>
              <a:t>within the room.</a:t>
            </a:r>
            <a:endParaRPr lang="en-US" sz="2400" dirty="0" smtClean="0"/>
          </a:p>
          <a:p>
            <a:r>
              <a:rPr lang="en-US" sz="2400" dirty="0" smtClean="0"/>
              <a:t>Classroom teacher is in charge of scheduling Title and communicating with the Title teacher – Mrs. Marla </a:t>
            </a:r>
            <a:r>
              <a:rPr lang="en-US" sz="2400" dirty="0" smtClean="0"/>
              <a:t>Bertsch</a:t>
            </a:r>
          </a:p>
          <a:p>
            <a:r>
              <a:rPr lang="en-US" sz="2400" dirty="0" smtClean="0"/>
              <a:t>Mrs. Bertsch monitors </a:t>
            </a:r>
            <a:r>
              <a:rPr lang="en-US" sz="2400" dirty="0" err="1" smtClean="0"/>
              <a:t>Dibels</a:t>
            </a:r>
            <a:r>
              <a:rPr lang="en-US" sz="2400" dirty="0" smtClean="0"/>
              <a:t> and assesses all students 3 times a year</a:t>
            </a:r>
            <a:endParaRPr lang="en-US" sz="2400" dirty="0" smtClean="0"/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Assessments used throughout our school year</a:t>
            </a:r>
            <a:r>
              <a:rPr lang="en-US" sz="2400" dirty="0" smtClean="0"/>
              <a:t>.</a:t>
            </a:r>
            <a:endParaRPr lang="en-US" sz="2400" dirty="0"/>
          </a:p>
          <a:p>
            <a:pPr lvl="1"/>
            <a:r>
              <a:rPr lang="en-US" sz="2400" dirty="0"/>
              <a:t>Smarter Balance</a:t>
            </a:r>
          </a:p>
          <a:p>
            <a:pPr lvl="1"/>
            <a:r>
              <a:rPr lang="en-US" sz="2400" dirty="0"/>
              <a:t>MSAA</a:t>
            </a:r>
          </a:p>
          <a:p>
            <a:pPr lvl="1"/>
            <a:r>
              <a:rPr lang="en-US" sz="2400" dirty="0"/>
              <a:t>Dakota STEP</a:t>
            </a:r>
          </a:p>
          <a:p>
            <a:pPr lvl="1"/>
            <a:r>
              <a:rPr lang="en-US" sz="2400" dirty="0" smtClean="0"/>
              <a:t>NAEP</a:t>
            </a:r>
          </a:p>
          <a:p>
            <a:pPr lvl="1"/>
            <a:r>
              <a:rPr lang="en-US" sz="2400" dirty="0" smtClean="0"/>
              <a:t>Reading Plus</a:t>
            </a:r>
          </a:p>
          <a:p>
            <a:pPr lvl="1"/>
            <a:r>
              <a:rPr lang="en-US" sz="2400" dirty="0" smtClean="0"/>
              <a:t>IXL</a:t>
            </a:r>
          </a:p>
          <a:p>
            <a:pPr lvl="1"/>
            <a:r>
              <a:rPr lang="en-US" sz="2400" dirty="0" err="1" smtClean="0"/>
              <a:t>Dibels</a:t>
            </a:r>
            <a:endParaRPr lang="en-US" sz="2400" dirty="0" smtClean="0"/>
          </a:p>
          <a:p>
            <a:pPr lvl="1"/>
            <a:r>
              <a:rPr lang="en-US" sz="2400" dirty="0" smtClean="0"/>
              <a:t>AR and Accelerated Math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503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:wipe/>
      </p:transition>
    </mc:Choice>
    <mc:Fallback>
      <p:transition spd="slow" advClick="0" advTm="30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Accommodating LP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1. Ensuring that high-quality academic assessments, accountability systems, teacher preparation and training, curriculum, and instructional materials are aligned with state standards so students, parents, teachers, and administrators can measure progress.</a:t>
            </a:r>
          </a:p>
          <a:p>
            <a:r>
              <a:rPr lang="en-US" sz="2000" dirty="0" smtClean="0"/>
              <a:t>2. Meeting educational needs of low-achieving children, limited in English proficient, migratory children, children with disabilities, Native American children, neglected, young children in need of reading assistance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3. closing the achievement gap between high &amp; low performing children</a:t>
            </a:r>
          </a:p>
          <a:p>
            <a:r>
              <a:rPr lang="en-US" sz="2000" dirty="0" smtClean="0"/>
              <a:t>4. holding schools, local educational agencies, and states accountable for improving the academic achievement of all students</a:t>
            </a:r>
          </a:p>
          <a:p>
            <a:r>
              <a:rPr lang="en-US" sz="2000" dirty="0" smtClean="0"/>
              <a:t>5. Distributing and targeting resources sufficiently to make a difference</a:t>
            </a:r>
          </a:p>
          <a:p>
            <a:r>
              <a:rPr lang="en-US" sz="2000" dirty="0" smtClean="0"/>
              <a:t>6. improving and strengthening accountability, teaching, and learning by state assessment systems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61742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:wipe/>
      </p:transition>
    </mc:Choice>
    <mc:Fallback>
      <p:transition spd="slow" advClick="0" advTm="30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Accommodating LP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7. providing greater decision making authority and flexibility to schools and teachers in exchange for greater responsibility for student performance</a:t>
            </a:r>
          </a:p>
          <a:p>
            <a:r>
              <a:rPr lang="en-US" dirty="0" smtClean="0"/>
              <a:t>8. providing children an enriched and accelerated educational program, including the use of schoolwide programs and additional services that increase amount and quality </a:t>
            </a:r>
          </a:p>
          <a:p>
            <a:r>
              <a:rPr lang="en-US" dirty="0"/>
              <a:t>9. Promoting schoolwide reform and ensuring the access of children to effective, scientifically based instructional strategies and challenges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10. significantly elevating the quality of instruction by providing staff in participating schools with substantial opportunities for professional development</a:t>
            </a:r>
          </a:p>
          <a:p>
            <a:r>
              <a:rPr lang="en-US" dirty="0" smtClean="0"/>
              <a:t>11. coordinating services under all parts of this title with each other, with other services, and feasible other agencies</a:t>
            </a:r>
          </a:p>
          <a:p>
            <a:r>
              <a:rPr lang="en-US" dirty="0" smtClean="0"/>
              <a:t>12. Affording parents substantial and meaningful opportunities to participate in the education of their children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360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:wipe/>
      </p:transition>
    </mc:Choice>
    <mc:Fallback>
      <p:transition spd="slow" advClick="0" advTm="30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</a:t>
            </a:r>
            <a:r>
              <a:rPr lang="en-US" dirty="0" smtClean="0"/>
              <a:t>2017-18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By the end of the </a:t>
            </a:r>
            <a:r>
              <a:rPr lang="en-US" dirty="0" smtClean="0"/>
              <a:t>2017-18 </a:t>
            </a:r>
            <a:r>
              <a:rPr lang="en-US" dirty="0" smtClean="0"/>
              <a:t>school year, 70% of all Lake Preston students, K-12, will be proficient or advanced in reading.</a:t>
            </a:r>
          </a:p>
          <a:p>
            <a:pPr lvl="1"/>
            <a:r>
              <a:rPr lang="en-US" dirty="0" smtClean="0"/>
              <a:t>Smarter Balance, Alt test/MSAA, DRA, Star Reading, Reading Plus (grades 3-11), DIBELS, Functional Assessments, Surveys, Observations, Classroom Data</a:t>
            </a:r>
            <a:endParaRPr lang="en-US" dirty="0"/>
          </a:p>
          <a:p>
            <a:r>
              <a:rPr lang="en-US" dirty="0" smtClean="0"/>
              <a:t>By the end of the </a:t>
            </a:r>
            <a:r>
              <a:rPr lang="en-US" dirty="0" smtClean="0"/>
              <a:t>2017-18 </a:t>
            </a:r>
            <a:r>
              <a:rPr lang="en-US" dirty="0" smtClean="0"/>
              <a:t>school year, 70% of all Lake Preston students, K-12, will be proficient or advanced in mathematics.</a:t>
            </a:r>
          </a:p>
          <a:p>
            <a:pPr lvl="1"/>
            <a:r>
              <a:rPr lang="en-US" dirty="0" smtClean="0"/>
              <a:t>Smarter Balance, STAR Math, Functional Assessments, Accelerated Math/IXL, Surveys, Observations, classroom data</a:t>
            </a:r>
          </a:p>
          <a:p>
            <a:r>
              <a:rPr lang="en-US" dirty="0" smtClean="0"/>
              <a:t>Reportable incidences of bullying will be 5 or less for the </a:t>
            </a:r>
            <a:r>
              <a:rPr lang="en-US" dirty="0" smtClean="0"/>
              <a:t>2017-18 </a:t>
            </a:r>
            <a:r>
              <a:rPr lang="en-US" dirty="0" smtClean="0"/>
              <a:t>school</a:t>
            </a:r>
          </a:p>
          <a:p>
            <a:pPr lvl="1"/>
            <a:r>
              <a:rPr lang="en-US" dirty="0" smtClean="0"/>
              <a:t>Student, parent, staff surveys, Safe, Drug, and Gun Free School Data </a:t>
            </a:r>
            <a:r>
              <a:rPr lang="en-US" dirty="0" smtClean="0"/>
              <a:t>Submission</a:t>
            </a:r>
          </a:p>
          <a:p>
            <a:pPr lvl="1"/>
            <a:r>
              <a:rPr lang="en-US" dirty="0" smtClean="0"/>
              <a:t>Using the behavior management system on Infinite Campus </a:t>
            </a:r>
            <a:endParaRPr lang="en-US" dirty="0"/>
          </a:p>
          <a:p>
            <a:r>
              <a:rPr lang="en-US" dirty="0" smtClean="0"/>
              <a:t>The Lake Preston School District will have a graduation rate 100% for all students for the </a:t>
            </a:r>
            <a:r>
              <a:rPr lang="en-US" dirty="0" smtClean="0"/>
              <a:t>2017-18 </a:t>
            </a:r>
            <a:r>
              <a:rPr lang="en-US" dirty="0" smtClean="0"/>
              <a:t>school year.</a:t>
            </a:r>
          </a:p>
          <a:p>
            <a:pPr lvl="1"/>
            <a:r>
              <a:rPr lang="en-US" dirty="0" smtClean="0"/>
              <a:t>State issued Report Card</a:t>
            </a:r>
          </a:p>
        </p:txBody>
      </p:sp>
    </p:spTree>
    <p:extLst>
      <p:ext uri="{BB962C8B-B14F-4D97-AF65-F5344CB8AC3E}">
        <p14:creationId xmlns:p14="http://schemas.microsoft.com/office/powerpoint/2010/main" val="3057779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:wipe/>
      </p:transition>
    </mc:Choice>
    <mc:Fallback>
      <p:transition spd="slow" advClick="0" advTm="30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b="1" dirty="0"/>
              <a:t>Be respectful to my classmates, teachers, school personnel, and administration at all times</a:t>
            </a:r>
            <a:endParaRPr lang="en-US" sz="2800" dirty="0"/>
          </a:p>
          <a:p>
            <a:pPr lvl="0"/>
            <a:r>
              <a:rPr lang="en-US" sz="2800" b="1" dirty="0"/>
              <a:t>Come to school on time each and every day with a positive attitude</a:t>
            </a:r>
            <a:endParaRPr lang="en-US" sz="2800" dirty="0"/>
          </a:p>
          <a:p>
            <a:pPr lvl="0"/>
            <a:r>
              <a:rPr lang="en-US" sz="2800" b="1" dirty="0"/>
              <a:t>Complete all assignments, projects, and participate in school activities/class in a timely and appropriate manner</a:t>
            </a:r>
            <a:endParaRPr lang="en-US" sz="2800" dirty="0"/>
          </a:p>
          <a:p>
            <a:pPr lvl="0"/>
            <a:r>
              <a:rPr lang="en-US" sz="2800" b="1" dirty="0"/>
              <a:t>Always strive to do my best each day and continue to be a lifelong learner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594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:wipe/>
      </p:transition>
    </mc:Choice>
    <mc:Fallback>
      <p:transition spd="slow" advClick="0" advTm="30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Send my child to school on time each day with a positive attitude about school and being a student</a:t>
            </a:r>
          </a:p>
          <a:p>
            <a:r>
              <a:rPr lang="en-US" dirty="0" smtClean="0"/>
              <a:t>Encourage my child to work hard and cooperate with teachers and other students</a:t>
            </a:r>
          </a:p>
          <a:p>
            <a:r>
              <a:rPr lang="en-US" dirty="0" smtClean="0"/>
              <a:t>Read notices from the school and communicate with teachers or others about questions I have.</a:t>
            </a:r>
          </a:p>
          <a:p>
            <a:r>
              <a:rPr lang="en-US" dirty="0" smtClean="0"/>
              <a:t>I will see that the missed work is made up, if my child is absent.</a:t>
            </a:r>
          </a:p>
          <a:p>
            <a:r>
              <a:rPr lang="en-US" dirty="0" smtClean="0"/>
              <a:t>Check to see that my child completes the homework that is assigned.</a:t>
            </a:r>
          </a:p>
          <a:p>
            <a:r>
              <a:rPr lang="en-US" dirty="0" smtClean="0"/>
              <a:t>Encourage my child to discuss homework, class work, report card grades, and academic goals with me.</a:t>
            </a:r>
          </a:p>
          <a:p>
            <a:r>
              <a:rPr lang="en-US" dirty="0" smtClean="0"/>
              <a:t>Volunteer to work at school or at home to conduct activities to assist my child and teacher, class, and community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020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30000">
        <p:wipe/>
      </p:transition>
    </mc:Choice>
    <mc:Fallback>
      <p:transition spd="slow" advClick="0" advTm="30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696</TotalTime>
  <Words>1107</Words>
  <Application>Microsoft Office PowerPoint</Application>
  <PresentationFormat>Widescreen</PresentationFormat>
  <Paragraphs>85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Corbel</vt:lpstr>
      <vt:lpstr>Wingdings</vt:lpstr>
      <vt:lpstr>Banded</vt:lpstr>
      <vt:lpstr>Title I Information Lake Preston School District 38-3</vt:lpstr>
      <vt:lpstr>Title 1 Services</vt:lpstr>
      <vt:lpstr>Title Services</vt:lpstr>
      <vt:lpstr>Assessments</vt:lpstr>
      <vt:lpstr>Accommodating LP Students</vt:lpstr>
      <vt:lpstr>Accommodating LP Students</vt:lpstr>
      <vt:lpstr>Goals for 2017-18</vt:lpstr>
      <vt:lpstr>Student Responsibilities</vt:lpstr>
      <vt:lpstr>Parent Responsibilities</vt:lpstr>
      <vt:lpstr>Teachers and Administration Responsibilities</vt:lpstr>
      <vt:lpstr>Title I Documents – School Website</vt:lpstr>
      <vt:lpstr>Contact Information</vt:lpstr>
    </vt:vector>
  </TitlesOfParts>
  <Company>Lake Preston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Divers!</dc:title>
  <dc:creator>Dana Felderman</dc:creator>
  <cp:lastModifiedBy>Dana Felderman</cp:lastModifiedBy>
  <cp:revision>28</cp:revision>
  <dcterms:created xsi:type="dcterms:W3CDTF">2016-08-15T20:25:59Z</dcterms:created>
  <dcterms:modified xsi:type="dcterms:W3CDTF">2017-09-22T18:40:33Z</dcterms:modified>
</cp:coreProperties>
</file>